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media/image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64" r:id="rId4"/>
    <p:sldId id="258" r:id="rId5"/>
    <p:sldId id="259" r:id="rId6"/>
    <p:sldId id="263" r:id="rId7"/>
    <p:sldId id="262" r:id="rId8"/>
  </p:sldIdLst>
  <p:sldSz cx="12192000" cy="6858000"/>
  <p:notesSz cx="6629400" cy="8839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AD7E-0037-47A1-A4DE-E3BB1FDCBEC7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3897A-3B7D-46B7-98D2-DEAD00BED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0739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AD7E-0037-47A1-A4DE-E3BB1FDCBEC7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3897A-3B7D-46B7-98D2-DEAD00BED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028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AD7E-0037-47A1-A4DE-E3BB1FDCBEC7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3897A-3B7D-46B7-98D2-DEAD00BED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44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AD7E-0037-47A1-A4DE-E3BB1FDCBEC7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3897A-3B7D-46B7-98D2-DEAD00BED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276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AD7E-0037-47A1-A4DE-E3BB1FDCBEC7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3897A-3B7D-46B7-98D2-DEAD00BED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147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AD7E-0037-47A1-A4DE-E3BB1FDCBEC7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3897A-3B7D-46B7-98D2-DEAD00BED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495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AD7E-0037-47A1-A4DE-E3BB1FDCBEC7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3897A-3B7D-46B7-98D2-DEAD00BED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628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AD7E-0037-47A1-A4DE-E3BB1FDCBEC7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3897A-3B7D-46B7-98D2-DEAD00BED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5498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AD7E-0037-47A1-A4DE-E3BB1FDCBEC7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3897A-3B7D-46B7-98D2-DEAD00BED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751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AD7E-0037-47A1-A4DE-E3BB1FDCBEC7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3897A-3B7D-46B7-98D2-DEAD00BED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879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AD7E-0037-47A1-A4DE-E3BB1FDCBEC7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3897A-3B7D-46B7-98D2-DEAD00BED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593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8AD7E-0037-47A1-A4DE-E3BB1FDCBEC7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3897A-3B7D-46B7-98D2-DEAD00BED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962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ma"/><Relationship Id="rId2" Type="http://schemas.microsoft.com/office/2007/relationships/media" Target="../media/media1.wm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94869" y="2458522"/>
            <a:ext cx="849783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 smtClean="0">
                <a:solidFill>
                  <a:schemeClr val="bg2"/>
                </a:solidFill>
                <a:latin typeface="Great Vibes" panose="02000507080000020002" pitchFamily="2" charset="0"/>
              </a:rPr>
              <a:t>Team </a:t>
            </a:r>
            <a:r>
              <a:rPr lang="en-US" sz="9600" b="1" dirty="0" smtClean="0">
                <a:solidFill>
                  <a:schemeClr val="bg2"/>
                </a:solidFill>
                <a:latin typeface="Caladea" panose="02040503050406030204" pitchFamily="18" charset="0"/>
                <a:cs typeface="Arial" panose="020B0604020202020204" pitchFamily="34" charset="0"/>
              </a:rPr>
              <a:t>:</a:t>
            </a:r>
            <a:r>
              <a:rPr lang="en-US" sz="9600" b="1" i="1" dirty="0" smtClean="0">
                <a:solidFill>
                  <a:schemeClr val="bg2"/>
                </a:solidFill>
              </a:rPr>
              <a:t> </a:t>
            </a:r>
            <a:r>
              <a:rPr lang="en-US" sz="9600" b="1" dirty="0" smtClean="0">
                <a:solidFill>
                  <a:schemeClr val="bg2"/>
                </a:solidFill>
                <a:latin typeface="Great Vibes" panose="02000507080000020002" pitchFamily="2" charset="0"/>
              </a:rPr>
              <a:t>Eco Forge</a:t>
            </a:r>
            <a:endParaRPr lang="en-IN" sz="9600" b="1" dirty="0">
              <a:solidFill>
                <a:schemeClr val="bg2"/>
              </a:solidFill>
              <a:latin typeface="Great Vibes" panose="02000507080000020002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220200" y="4285357"/>
            <a:ext cx="273843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  <a:latin typeface="Courgette" panose="02000603070400060004" pitchFamily="2" charset="0"/>
              </a:rPr>
              <a:t>- Neenu </a:t>
            </a:r>
            <a:r>
              <a:rPr lang="en-US" sz="2800" dirty="0" err="1" smtClean="0">
                <a:solidFill>
                  <a:schemeClr val="bg1">
                    <a:lumMod val="75000"/>
                  </a:schemeClr>
                </a:solidFill>
                <a:latin typeface="Courgette" panose="02000603070400060004" pitchFamily="2" charset="0"/>
              </a:rPr>
              <a:t>Josey</a:t>
            </a:r>
            <a:endParaRPr lang="en-US" sz="2800" dirty="0" smtClean="0">
              <a:solidFill>
                <a:schemeClr val="bg1">
                  <a:lumMod val="75000"/>
                </a:schemeClr>
              </a:solidFill>
              <a:latin typeface="Courgette" panose="02000603070400060004" pitchFamily="2" charset="0"/>
            </a:endParaRPr>
          </a:p>
          <a:p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  <a:latin typeface="Courgette" panose="02000603070400060004" pitchFamily="2" charset="0"/>
              </a:rPr>
              <a:t>- </a:t>
            </a:r>
            <a:r>
              <a:rPr lang="en-US" sz="2800" dirty="0" err="1" smtClean="0">
                <a:solidFill>
                  <a:schemeClr val="bg1">
                    <a:lumMod val="75000"/>
                  </a:schemeClr>
                </a:solidFill>
                <a:latin typeface="Courgette" panose="02000603070400060004" pitchFamily="2" charset="0"/>
              </a:rPr>
              <a:t>Omkar</a:t>
            </a:r>
            <a:endParaRPr lang="en-US" sz="2800" dirty="0" smtClean="0">
              <a:solidFill>
                <a:schemeClr val="bg1">
                  <a:lumMod val="75000"/>
                </a:schemeClr>
              </a:solidFill>
              <a:latin typeface="Courgette" panose="02000603070400060004" pitchFamily="2" charset="0"/>
            </a:endParaRPr>
          </a:p>
          <a:p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  <a:latin typeface="Courgette" panose="02000603070400060004" pitchFamily="2" charset="0"/>
              </a:rPr>
              <a:t>- </a:t>
            </a:r>
            <a:r>
              <a:rPr lang="en-US" sz="2800" dirty="0" err="1" smtClean="0">
                <a:solidFill>
                  <a:schemeClr val="bg1">
                    <a:lumMod val="75000"/>
                  </a:schemeClr>
                </a:solidFill>
                <a:latin typeface="Courgette" panose="02000603070400060004" pitchFamily="2" charset="0"/>
              </a:rPr>
              <a:t>Akshith</a:t>
            </a:r>
            <a:endParaRPr lang="en-US" sz="2800" dirty="0" smtClean="0">
              <a:solidFill>
                <a:schemeClr val="bg1">
                  <a:lumMod val="75000"/>
                </a:schemeClr>
              </a:solidFill>
              <a:latin typeface="Courgette" panose="02000603070400060004" pitchFamily="2" charset="0"/>
            </a:endParaRPr>
          </a:p>
          <a:p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  <a:latin typeface="Courgette" panose="02000603070400060004" pitchFamily="2" charset="0"/>
              </a:rPr>
              <a:t>- </a:t>
            </a:r>
            <a:r>
              <a:rPr lang="en-US" sz="2800" dirty="0" err="1" smtClean="0">
                <a:solidFill>
                  <a:schemeClr val="bg1">
                    <a:lumMod val="75000"/>
                  </a:schemeClr>
                </a:solidFill>
                <a:latin typeface="Courgette" panose="02000603070400060004" pitchFamily="2" charset="0"/>
              </a:rPr>
              <a:t>Amalesh</a:t>
            </a:r>
            <a:endParaRPr lang="en-IN" sz="2800" dirty="0">
              <a:solidFill>
                <a:schemeClr val="bg1">
                  <a:lumMod val="75000"/>
                </a:schemeClr>
              </a:solidFill>
              <a:latin typeface="Courgette" panose="02000603070400060004" pitchFamily="2" charset="0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4160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76"/>
    </mc:Choice>
    <mc:Fallback>
      <p:transition spd="slow" advTm="5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Alternate Process 2"/>
          <p:cNvSpPr/>
          <p:nvPr/>
        </p:nvSpPr>
        <p:spPr>
          <a:xfrm>
            <a:off x="1143001" y="842963"/>
            <a:ext cx="10186988" cy="4643437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Greenhouse gas </a:t>
            </a:r>
            <a:r>
              <a:rPr lang="en-US" sz="4800" dirty="0" smtClean="0">
                <a:solidFill>
                  <a:schemeClr val="tx1"/>
                </a:solidFill>
              </a:rPr>
              <a:t>emissions contribute </a:t>
            </a:r>
            <a:r>
              <a:rPr lang="en-US" sz="4800" dirty="0">
                <a:solidFill>
                  <a:schemeClr val="tx1"/>
                </a:solidFill>
              </a:rPr>
              <a:t>to climate change by </a:t>
            </a:r>
            <a:r>
              <a:rPr lang="en-US" sz="4800" dirty="0" smtClean="0">
                <a:solidFill>
                  <a:schemeClr val="tx1"/>
                </a:solidFill>
              </a:rPr>
              <a:t>trapping the sun's heat in the Earth's atmosphere, which warms the planet and alters weather patterns.</a:t>
            </a:r>
            <a:endParaRPr lang="en-IN" sz="4800" dirty="0" smtClean="0">
              <a:solidFill>
                <a:schemeClr val="tx1"/>
              </a:solidFill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86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66"/>
    </mc:Choice>
    <mc:Fallback>
      <p:transition spd="slow" advTm="7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42936" y="685801"/>
            <a:ext cx="10858501" cy="53467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Courgette" panose="02000603070400060004" pitchFamily="2" charset="0"/>
              </a:rPr>
              <a:t>Rising </a:t>
            </a:r>
            <a:r>
              <a:rPr lang="en-US" sz="3200" b="1" dirty="0" smtClean="0">
                <a:solidFill>
                  <a:schemeClr val="tx1"/>
                </a:solidFill>
                <a:latin typeface="Courgette" panose="02000603070400060004" pitchFamily="2" charset="0"/>
              </a:rPr>
              <a:t>temperatures</a:t>
            </a:r>
            <a:endParaRPr lang="en-US" sz="3200" b="1" dirty="0">
              <a:solidFill>
                <a:schemeClr val="tx1"/>
              </a:solidFill>
              <a:latin typeface="Courgette" panose="02000603070400060004" pitchFamily="2" charset="0"/>
            </a:endParaRPr>
          </a:p>
          <a:p>
            <a:pPr fontAlgn="ctr"/>
            <a:r>
              <a:rPr lang="en-US" sz="3200" dirty="0">
                <a:solidFill>
                  <a:schemeClr val="tx1"/>
                </a:solidFill>
              </a:rPr>
              <a:t>The greenhouse effect causes the Earth's temperature to rise, which leads to global warming. The world is currently warming faster than at any other time in history. </a:t>
            </a:r>
            <a:endParaRPr lang="en-US" sz="3200" dirty="0" smtClean="0">
              <a:solidFill>
                <a:schemeClr val="tx1"/>
              </a:solidFill>
            </a:endParaRPr>
          </a:p>
          <a:p>
            <a:pPr fontAlgn="ctr"/>
            <a:endParaRPr lang="en-US" dirty="0" smtClean="0"/>
          </a:p>
          <a:p>
            <a:pPr fontAlgn="ctr"/>
            <a:r>
              <a:rPr lang="en-US" sz="3200" b="1" dirty="0" smtClean="0">
                <a:solidFill>
                  <a:schemeClr val="tx1"/>
                </a:solidFill>
                <a:latin typeface="Courgette" panose="02000603070400060004" pitchFamily="2" charset="0"/>
              </a:rPr>
              <a:t>Changing weather patterns</a:t>
            </a:r>
            <a:endParaRPr lang="en-US" sz="3200" b="1" dirty="0">
              <a:solidFill>
                <a:schemeClr val="tx1"/>
              </a:solidFill>
              <a:latin typeface="Courgette" panose="02000603070400060004" pitchFamily="2" charset="0"/>
            </a:endParaRPr>
          </a:p>
          <a:p>
            <a:pPr fontAlgn="ctr"/>
            <a:r>
              <a:rPr lang="en-US" sz="3200" dirty="0" smtClean="0">
                <a:solidFill>
                  <a:schemeClr val="tx1"/>
                </a:solidFill>
              </a:rPr>
              <a:t>Rising temperatures cause shifts in weather patterns, such as changes in snow and rainfall.</a:t>
            </a:r>
            <a:endParaRPr lang="en-US" sz="3200" b="1" dirty="0" smtClean="0">
              <a:solidFill>
                <a:schemeClr val="tx1"/>
              </a:solidFill>
              <a:latin typeface="Courgette" panose="02000603070400060004" pitchFamily="2" charset="0"/>
            </a:endParaRPr>
          </a:p>
          <a:p>
            <a:pPr fontAlgn="ctr"/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95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5"/>
    </mc:Choice>
    <mc:Fallback>
      <p:transition spd="slow" advTm="7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42988" y="857250"/>
            <a:ext cx="10501312" cy="54292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To address this challenge, researchers are advancing techniques in urban emissions measurement and modeling, enabling detailed assessments down to the building and street level. </a:t>
            </a:r>
            <a:endParaRPr lang="en-IN" sz="4800" dirty="0" smtClean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05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6"/>
    </mc:Choice>
    <mc:Fallback>
      <p:transition spd="slow" advTm="5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857250" y="971550"/>
            <a:ext cx="10687050" cy="51577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Over the last several decades, a huge amount of climate data from numerous sources has been collected. </a:t>
            </a:r>
            <a:r>
              <a:rPr lang="en-US" sz="4400" dirty="0" smtClean="0">
                <a:solidFill>
                  <a:schemeClr val="tx1"/>
                </a:solidFill>
              </a:rPr>
              <a:t>These data are </a:t>
            </a:r>
            <a:r>
              <a:rPr lang="en-US" sz="4400" dirty="0">
                <a:solidFill>
                  <a:schemeClr val="tx1"/>
                </a:solidFill>
              </a:rPr>
              <a:t>freely available to the </a:t>
            </a:r>
            <a:r>
              <a:rPr lang="en-US" sz="4400" dirty="0" smtClean="0">
                <a:solidFill>
                  <a:schemeClr val="tx1"/>
                </a:solidFill>
              </a:rPr>
              <a:t>public.</a:t>
            </a:r>
            <a:r>
              <a:rPr lang="en-US" sz="4400" dirty="0" smtClean="0">
                <a:solidFill>
                  <a:schemeClr val="tx1"/>
                </a:solidFill>
              </a:rPr>
              <a:t> But making sense of this vast amount of data is not easy</a:t>
            </a:r>
            <a:endParaRPr lang="en-IN" sz="4400" dirty="0">
              <a:solidFill>
                <a:schemeClr val="tx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59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5"/>
    </mc:Choice>
    <mc:Fallback>
      <p:transition spd="slow" advTm="7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143000" y="1000125"/>
            <a:ext cx="10072688" cy="51292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Let us tell you a compelling story about climate change using the open-source data on the U.S. Greenhouse Gas Center website for a better understanding.</a:t>
            </a:r>
            <a:endParaRPr lang="en-IN" sz="4400" dirty="0" smtClean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1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1"/>
    </mc:Choice>
    <mc:Fallback>
      <p:transition spd="slow" advTm="4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694763" y="458270"/>
            <a:ext cx="49922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Courgette" panose="02000603070400060004" pitchFamily="2" charset="0"/>
              </a:rPr>
              <a:t>Lets make a difference.</a:t>
            </a:r>
          </a:p>
          <a:p>
            <a:r>
              <a:rPr lang="en-US" sz="4000" dirty="0" smtClean="0">
                <a:latin typeface="Courgette" panose="02000603070400060004" pitchFamily="2" charset="0"/>
              </a:rPr>
              <a:t> Maybe your small act of responsibility</a:t>
            </a:r>
          </a:p>
          <a:p>
            <a:r>
              <a:rPr lang="en-US" sz="4000" dirty="0" smtClean="0">
                <a:latin typeface="Courgette" panose="02000603070400060004" pitchFamily="2" charset="0"/>
              </a:rPr>
              <a:t> can make a big Change</a:t>
            </a:r>
            <a:endParaRPr lang="en-IN" sz="4000" dirty="0">
              <a:latin typeface="Courgette" panose="02000603070400060004" pitchFamily="2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90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51"/>
    </mc:Choice>
    <mc:Fallback>
      <p:transition spd="slow" advTm="5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151</Words>
  <Application>Microsoft Office PowerPoint</Application>
  <PresentationFormat>Widescreen</PresentationFormat>
  <Paragraphs>17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Caladea</vt:lpstr>
      <vt:lpstr>Calibri</vt:lpstr>
      <vt:lpstr>Calibri Light</vt:lpstr>
      <vt:lpstr>Courgette</vt:lpstr>
      <vt:lpstr>Great Vibes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neenu</dc:creator>
  <cp:lastModifiedBy>neenu</cp:lastModifiedBy>
  <cp:revision>14</cp:revision>
  <cp:lastPrinted>2024-10-06T06:04:38Z</cp:lastPrinted>
  <dcterms:created xsi:type="dcterms:W3CDTF">2024-10-06T03:46:35Z</dcterms:created>
  <dcterms:modified xsi:type="dcterms:W3CDTF">2024-10-06T06:22:35Z</dcterms:modified>
</cp:coreProperties>
</file>